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395" r:id="rId2"/>
    <p:sldId id="396" r:id="rId3"/>
    <p:sldId id="397" r:id="rId4"/>
    <p:sldId id="398" r:id="rId5"/>
    <p:sldId id="399" r:id="rId6"/>
    <p:sldId id="400" r:id="rId7"/>
    <p:sldId id="401" r:id="rId8"/>
    <p:sldId id="281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中度样式 3 - 强调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度样式 3 - 强调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度样式 3 - 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度样式 4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82746" autoAdjust="0"/>
  </p:normalViewPr>
  <p:slideViewPr>
    <p:cSldViewPr>
      <p:cViewPr varScale="1">
        <p:scale>
          <a:sx n="60" d="100"/>
          <a:sy n="60" d="100"/>
        </p:scale>
        <p:origin x="1680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44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6F3A5-89AA-484C-B55A-55E0A5FFB60C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AFA45-67E2-4A47-AD30-75FBB6CB1D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096454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108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42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8398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927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067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429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1F95B2-FE8F-447A-8809-2787A6160D4E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genda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Placeholder 17"/>
          <p:cNvSpPr>
            <a:spLocks noGrp="1"/>
          </p:cNvSpPr>
          <p:nvPr>
            <p:ph type="body" sz="quarter" idx="11"/>
          </p:nvPr>
        </p:nvSpPr>
        <p:spPr>
          <a:xfrm>
            <a:off x="453572" y="1294190"/>
            <a:ext cx="7621690" cy="4735286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457200" indent="-457200">
              <a:buClr>
                <a:srgbClr val="ED2721"/>
              </a:buClr>
              <a:buSzPct val="100000"/>
              <a:buFont typeface="+mj-lt"/>
              <a:buAutoNum type="arabicPeriod"/>
              <a:defRPr sz="2800">
                <a:latin typeface="微软雅黑" pitchFamily="34" charset="-122"/>
                <a:ea typeface="微软雅黑" pitchFamily="34" charset="-122"/>
                <a:cs typeface="微软雅黑" pitchFamily="34" charset="-122"/>
              </a:defRPr>
            </a:lvl1pPr>
            <a:lvl2pPr marL="630237" indent="-342900">
              <a:buClr>
                <a:srgbClr val="ED2721"/>
              </a:buClr>
              <a:buSzPct val="100000"/>
              <a:buFont typeface="+mj-lt"/>
              <a:buAutoNum type="arabicPeriod"/>
              <a:defRPr sz="2800"/>
            </a:lvl2pPr>
            <a:lvl3pPr marL="920750" indent="-342900">
              <a:buClr>
                <a:srgbClr val="ED2721"/>
              </a:buClr>
              <a:buSzPct val="100000"/>
              <a:buFont typeface="+mj-lt"/>
              <a:buAutoNum type="arabicPeriod"/>
              <a:defRPr sz="2800"/>
            </a:lvl3pPr>
            <a:lvl4pPr marL="1254125" indent="-342900">
              <a:buClr>
                <a:srgbClr val="ED2721"/>
              </a:buClr>
              <a:buSzPct val="100000"/>
              <a:buFont typeface="+mj-lt"/>
              <a:buAutoNum type="arabicPeriod"/>
              <a:defRPr sz="2800"/>
            </a:lvl4pPr>
            <a:lvl5pPr marL="1606550" indent="-342900">
              <a:buClr>
                <a:srgbClr val="ED2721"/>
              </a:buClr>
              <a:buSzPct val="100000"/>
              <a:buFont typeface="+mj-lt"/>
              <a:buAutoNum type="arabicPeriod"/>
              <a:defRPr sz="2800"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5575"/>
          </a:xfrm>
          <a:prstGeom prst="rect">
            <a:avLst/>
          </a:prstGeom>
        </p:spPr>
        <p:txBody>
          <a:bodyPr/>
          <a:lstStyle>
            <a:lvl1pPr>
              <a:defRPr sz="3200" b="1" i="0">
                <a:latin typeface="微软雅黑" pitchFamily="34" charset="-122"/>
                <a:ea typeface="微软雅黑" pitchFamily="34" charset="-122"/>
                <a:cs typeface="Arial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2016/3/17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pic>
        <p:nvPicPr>
          <p:cNvPr id="9" name="图片 8" descr="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86578" y="6406756"/>
            <a:ext cx="1876422" cy="4512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21F95B2-FE8F-447A-8809-2787A6160D4E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1F95B2-FE8F-447A-8809-2787A6160D4E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21F95B2-FE8F-447A-8809-2787A6160D4E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9A41E1B-8FA4-4BB3-BF19-29E97475D6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8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r" eaLnBrk="1" hangingPunct="1"/>
            <a:r>
              <a:rPr lang="en-US" altLang="zh-CN" sz="330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LDAP </a:t>
            </a:r>
            <a:r>
              <a:rPr lang="en-US" altLang="zh-CN" sz="3300" dirty="0" err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saMAccountName</a:t>
            </a:r>
            <a:br>
              <a:rPr lang="en-US" altLang="zh-CN" sz="200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lang="en-US" altLang="zh-CN" sz="200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307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2339975" y="4652963"/>
            <a:ext cx="5803900" cy="685800"/>
          </a:xfrm>
        </p:spPr>
        <p:txBody>
          <a:bodyPr/>
          <a:lstStyle/>
          <a:p>
            <a:pPr algn="r" eaLnBrk="1" hangingPunct="1"/>
            <a:endParaRPr lang="zh-CN" altLang="en-US" sz="1200" b="0" dirty="0">
              <a:ea typeface="宋体" panose="02010600030101010101" pitchFamily="2" charset="-122"/>
            </a:endParaRPr>
          </a:p>
          <a:p>
            <a:pPr algn="r" eaLnBrk="1" hangingPunct="1"/>
            <a:endParaRPr lang="zh-CN" altLang="en-US" sz="1200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0693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" y="320675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CN"/>
              <a:t>Windows</a:t>
            </a:r>
            <a:r>
              <a:rPr lang="zh-CN" altLang="en-US"/>
              <a:t>域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5688013"/>
            <a:ext cx="8715375" cy="11699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zh-CN" altLang="en-US"/>
              <a:t>在</a:t>
            </a:r>
            <a:r>
              <a:rPr lang="en-US" altLang="zh-CN"/>
              <a:t>Windows</a:t>
            </a:r>
            <a:r>
              <a:rPr lang="zh-CN" altLang="en-US"/>
              <a:t>域里，有三个属性容易混淆，</a:t>
            </a:r>
            <a:r>
              <a:rPr lang="en-US" altLang="zh-CN"/>
              <a:t>fullname, displayname</a:t>
            </a:r>
            <a:r>
              <a:rPr lang="zh-CN" altLang="en-US"/>
              <a:t>和</a:t>
            </a:r>
            <a:r>
              <a:rPr lang="en-US" altLang="zh-CN"/>
              <a:t>logon name. </a:t>
            </a:r>
            <a:r>
              <a:rPr lang="zh-CN" altLang="en-US"/>
              <a:t>以此为例，</a:t>
            </a:r>
            <a:r>
              <a:rPr lang="en-US" altLang="zh-CN"/>
              <a:t>user4-name</a:t>
            </a:r>
            <a:r>
              <a:rPr lang="zh-CN" altLang="en-US"/>
              <a:t>是</a:t>
            </a:r>
            <a:r>
              <a:rPr lang="en-US" altLang="zh-CN"/>
              <a:t>fullname</a:t>
            </a:r>
            <a:r>
              <a:rPr lang="zh-CN" altLang="en-US"/>
              <a:t>和</a:t>
            </a:r>
            <a:r>
              <a:rPr lang="en-US" altLang="zh-CN"/>
              <a:t>displayname</a:t>
            </a:r>
            <a:r>
              <a:rPr lang="zh-CN" altLang="en-US"/>
              <a:t>，而</a:t>
            </a:r>
            <a:r>
              <a:rPr lang="en-US" altLang="zh-CN"/>
              <a:t>user4</a:t>
            </a:r>
            <a:r>
              <a:rPr lang="zh-CN" altLang="en-US"/>
              <a:t>是</a:t>
            </a:r>
            <a:r>
              <a:rPr lang="en-US" altLang="zh-CN"/>
              <a:t>logonname</a:t>
            </a:r>
            <a:endParaRPr lang="zh-CN" altLang="en-US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1449388"/>
            <a:ext cx="6067425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700" y="1436688"/>
            <a:ext cx="38100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463" y="1493838"/>
            <a:ext cx="386715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Line 7"/>
          <p:cNvSpPr>
            <a:spLocks noChangeShapeType="1"/>
          </p:cNvSpPr>
          <p:nvPr/>
        </p:nvSpPr>
        <p:spPr bwMode="auto">
          <a:xfrm flipH="1" flipV="1">
            <a:off x="2840038" y="4364038"/>
            <a:ext cx="2822575" cy="15398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 flipH="1" flipV="1">
            <a:off x="5181600" y="3336925"/>
            <a:ext cx="1909763" cy="24701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 flipV="1">
            <a:off x="4267200" y="2325688"/>
            <a:ext cx="1395413" cy="35131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 flipV="1">
            <a:off x="6481763" y="2519363"/>
            <a:ext cx="1844675" cy="3175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4740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域用户对应的</a:t>
            </a:r>
            <a:r>
              <a:rPr lang="en-US" altLang="zh-CN"/>
              <a:t>LDAP</a:t>
            </a:r>
            <a:r>
              <a:rPr lang="zh-CN" altLang="en-US"/>
              <a:t>属性值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11925" y="1470025"/>
            <a:ext cx="2054225" cy="4114800"/>
          </a:xfrm>
        </p:spPr>
        <p:txBody>
          <a:bodyPr>
            <a:normAutofit fontScale="92500"/>
          </a:bodyPr>
          <a:lstStyle/>
          <a:p>
            <a:pPr marL="0" indent="0" eaLnBrk="1" hangingPunct="1">
              <a:buFont typeface="Times" panose="02020603050405020304" pitchFamily="18" charset="0"/>
              <a:buNone/>
            </a:pPr>
            <a:r>
              <a:rPr lang="en-US" altLang="zh-CN"/>
              <a:t>Full-name</a:t>
            </a:r>
            <a:r>
              <a:rPr lang="zh-CN" altLang="en-US"/>
              <a:t>对应的是</a:t>
            </a:r>
            <a:r>
              <a:rPr lang="en-US" altLang="zh-CN"/>
              <a:t>CN</a:t>
            </a:r>
          </a:p>
          <a:p>
            <a:pPr marL="0" indent="0" eaLnBrk="1" hangingPunct="1">
              <a:buFont typeface="Times" panose="02020603050405020304" pitchFamily="18" charset="0"/>
              <a:buNone/>
            </a:pPr>
            <a:r>
              <a:rPr lang="en-US" altLang="zh-CN"/>
              <a:t>Displayname</a:t>
            </a:r>
            <a:r>
              <a:rPr lang="zh-CN" altLang="en-US"/>
              <a:t>对应的是</a:t>
            </a:r>
            <a:r>
              <a:rPr lang="en-US" altLang="zh-CN"/>
              <a:t>displayName</a:t>
            </a:r>
          </a:p>
          <a:p>
            <a:pPr marL="0" indent="0" eaLnBrk="1" hangingPunct="1">
              <a:buFont typeface="Times" panose="02020603050405020304" pitchFamily="18" charset="0"/>
              <a:buNone/>
            </a:pPr>
            <a:r>
              <a:rPr lang="en-US" altLang="zh-CN"/>
              <a:t>Logonname</a:t>
            </a:r>
            <a:r>
              <a:rPr lang="zh-CN" altLang="en-US"/>
              <a:t>对应的是</a:t>
            </a:r>
            <a:r>
              <a:rPr lang="en-US" altLang="zh-CN"/>
              <a:t>SAMAccountname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93850"/>
            <a:ext cx="6316663" cy="454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2511425"/>
            <a:ext cx="1223963" cy="153988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zh-CN" alt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5486400"/>
            <a:ext cx="1673225" cy="10795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zh-CN" altLang="en-US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3270250"/>
            <a:ext cx="1766888" cy="231775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9019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问题：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23988"/>
            <a:ext cx="8004175" cy="46101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dirty="0"/>
              <a:t>配置</a:t>
            </a:r>
            <a:r>
              <a:rPr lang="en-US" altLang="zh-CN" dirty="0"/>
              <a:t>LDAP</a:t>
            </a:r>
            <a:r>
              <a:rPr lang="zh-CN" altLang="en-US" dirty="0"/>
              <a:t>过程中，如果按照</a:t>
            </a:r>
          </a:p>
          <a:p>
            <a:pPr eaLnBrk="1" hangingPunct="1">
              <a:lnSpc>
                <a:spcPct val="90000"/>
              </a:lnSpc>
            </a:pPr>
            <a:endParaRPr lang="zh-CN" altLang="en-US" dirty="0"/>
          </a:p>
          <a:p>
            <a:pPr eaLnBrk="1" hangingPunct="1">
              <a:lnSpc>
                <a:spcPct val="90000"/>
              </a:lnSpc>
            </a:pPr>
            <a:endParaRPr lang="zh-CN" altLang="en-US" dirty="0"/>
          </a:p>
          <a:p>
            <a:pPr eaLnBrk="1" hangingPunct="1">
              <a:lnSpc>
                <a:spcPct val="90000"/>
              </a:lnSpc>
            </a:pPr>
            <a:endParaRPr lang="zh-CN" altLang="en-US" dirty="0"/>
          </a:p>
          <a:p>
            <a:pPr eaLnBrk="1" hangingPunct="1">
              <a:lnSpc>
                <a:spcPct val="90000"/>
              </a:lnSpc>
            </a:pPr>
            <a:endParaRPr lang="zh-CN" altLang="en-US" dirty="0"/>
          </a:p>
          <a:p>
            <a:pPr eaLnBrk="1" hangingPunct="1">
              <a:lnSpc>
                <a:spcPct val="90000"/>
              </a:lnSpc>
            </a:pPr>
            <a:endParaRPr lang="zh-CN" altLang="en-US" dirty="0"/>
          </a:p>
          <a:p>
            <a:pPr eaLnBrk="1" hangingPunct="1">
              <a:lnSpc>
                <a:spcPct val="90000"/>
              </a:lnSpc>
            </a:pPr>
            <a:endParaRPr lang="zh-CN" altLang="en-US" dirty="0"/>
          </a:p>
          <a:p>
            <a:pPr eaLnBrk="1" hangingPunct="1">
              <a:lnSpc>
                <a:spcPct val="90000"/>
              </a:lnSpc>
            </a:pPr>
            <a:endParaRPr lang="zh-CN" altLang="en-US" dirty="0"/>
          </a:p>
          <a:p>
            <a:pPr eaLnBrk="1" hangingPunct="1">
              <a:lnSpc>
                <a:spcPct val="90000"/>
              </a:lnSpc>
            </a:pPr>
            <a:endParaRPr lang="zh-CN" altLang="en-US" dirty="0"/>
          </a:p>
          <a:p>
            <a:pPr eaLnBrk="1" hangingPunct="1">
              <a:lnSpc>
                <a:spcPct val="90000"/>
              </a:lnSpc>
            </a:pPr>
            <a:endParaRPr lang="zh-CN" altLang="en-US" dirty="0"/>
          </a:p>
          <a:p>
            <a:pPr eaLnBrk="1" hangingPunct="1">
              <a:lnSpc>
                <a:spcPct val="90000"/>
              </a:lnSpc>
            </a:pPr>
            <a:r>
              <a:rPr lang="zh-CN" altLang="en-US" dirty="0"/>
              <a:t>则和用户使用</a:t>
            </a:r>
            <a:r>
              <a:rPr lang="en-US" altLang="zh-CN" dirty="0"/>
              <a:t>windows</a:t>
            </a:r>
            <a:r>
              <a:rPr lang="zh-CN" altLang="en-US" dirty="0"/>
              <a:t>习惯相反，用户登录域输入的是</a:t>
            </a:r>
            <a:r>
              <a:rPr lang="en-US" altLang="zh-CN" dirty="0"/>
              <a:t>logon name</a:t>
            </a:r>
            <a:r>
              <a:rPr lang="zh-CN" altLang="en-US" dirty="0"/>
              <a:t>，而非</a:t>
            </a:r>
            <a:r>
              <a:rPr lang="en-US" altLang="zh-CN" dirty="0" err="1"/>
              <a:t>fullname</a:t>
            </a:r>
            <a:r>
              <a:rPr lang="zh-CN" altLang="en-US" dirty="0"/>
              <a:t>，如果按照以上的方式配置，则通过防火墙认证则需要输入的是</a:t>
            </a:r>
            <a:r>
              <a:rPr lang="en-US" altLang="zh-CN" dirty="0" err="1"/>
              <a:t>fullname</a:t>
            </a:r>
            <a:endParaRPr lang="en-US" altLang="zh-CN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893888"/>
            <a:ext cx="477202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2720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解决方法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在</a:t>
            </a:r>
            <a:r>
              <a:rPr lang="en-US" altLang="zh-CN"/>
              <a:t>common name identifier</a:t>
            </a:r>
            <a:r>
              <a:rPr lang="zh-CN" altLang="en-US"/>
              <a:t>中输入</a:t>
            </a:r>
            <a:r>
              <a:rPr lang="en-US" altLang="zh-CN"/>
              <a:t>sAMAccountName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2349294"/>
            <a:ext cx="6349321" cy="375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950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解决方法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按照如上配置，则经过防火墙认证时，输入的是</a:t>
            </a:r>
            <a:r>
              <a:rPr lang="en-US" altLang="zh-CN"/>
              <a:t>windows</a:t>
            </a:r>
            <a:r>
              <a:rPr lang="zh-CN" altLang="en-US"/>
              <a:t>域的</a:t>
            </a:r>
            <a:r>
              <a:rPr lang="en-US" altLang="zh-CN"/>
              <a:t>logonname</a:t>
            </a:r>
          </a:p>
        </p:txBody>
      </p:sp>
    </p:spTree>
    <p:extLst>
      <p:ext uri="{BB962C8B-B14F-4D97-AF65-F5344CB8AC3E}">
        <p14:creationId xmlns:p14="http://schemas.microsoft.com/office/powerpoint/2010/main" val="2657219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Arrowheads="1"/>
          </p:cNvSpPr>
          <p:nvPr/>
        </p:nvSpPr>
        <p:spPr bwMode="auto">
          <a:xfrm>
            <a:off x="441325" y="1335088"/>
            <a:ext cx="4471988" cy="522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8.070430 192.168.1.1.6431 -&gt; 192.168.1.3.389: psh 1299637070 ack 1487590445 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0x0000   0000 0000 0000 0009 0f30 1c20 0800 4500        .........0....E.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0x0010   007f d51d 4000 4006 e206 c0a8 0101 c0a8        ....@.@.........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0x0020   0103 191f 0185 4d76 e34e 58aa d42d 8018        ......Mv.NX..-..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0x0030   0b68 330b 0000 0101 080a 0236 d62f 0000        .h3........6./..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0x0040   44eb 3049 0201 0263 4404 1364 633d 7472        D.0I...cD..dc=tr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0x0050   6169 6e69 6e67 2c20 6463 3d6c 6162 0a01        aining,.dc=lab..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0x0060   020a 0100 0201 0002 0100 0101 ffa3 1704        ................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0x0070   0e73 414d 4163 636f 756e 744e 616d 6504        .sAMAccountName.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0x0080   0575 7365 7234 3005 0403 312e 31               .user40...1.1</a:t>
            </a:r>
          </a:p>
          <a:p>
            <a:pPr algn="l" eaLnBrk="1" hangingPunct="1"/>
            <a:endParaRPr lang="en-US" altLang="zh-CN" sz="800">
              <a:ea typeface="宋体" panose="02010600030101010101" pitchFamily="2" charset="-122"/>
            </a:endParaRP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48.071222 192.168.1.3.389 -&gt; 192.168.1.1.6431: psh 1487590445 ack 1299637145 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0x0000   0000 0000 0001 000c 2915 a686 0800 4500        ........).....E.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0x0010   01d1 2609 4000 8006 4fc9 c0a8 0103 c0a8        ..&amp;.@...O.......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0x0020   0101 0185 191f 58aa d42d 4d76 e399 8018        ......X..-Mv....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0x0030   43f3 62af 0000 0101 080a 0000 44ec 0236        C.b.........D..6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0x0040   d62f 3084 0000 0031 0201 0264 8400 0000        ./0....1...d....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0x0050   2804 2043 4e3d 7573 6572 342d 6e61 6d65        (..CN=user4-name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0x0060   2c44 433d 7472 6169 6e69 6e67 2c44 433d        ,DC=training,DC=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0x0070   6c61 6230 8400 0000 0030 8400 0000 5202        lab0.....0....R.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0x0080   0102 7384 0000 0049 0447 6c64 6170 3a2f        ..s....I.Gldap:/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0x0090   2f54 4150 4933 4469 7265 6374 6f72 792e        /TAPI3Directory.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0x00a0   7472 6169 6e69 6e67 2e6c 6162 2f44 433d        training.lab/DC=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0x00b0   5441 5049 3344 6972 6563 746f 7279 2c44        TAPI3Directory,D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0x00c0   433d 7472 6169 6e69 6e67 2c44 433d 6c61        C=training,DC=la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0x00d0   6230 8400 0000 5202 0102 7384 0000 0049        b0....R...s....I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0x00e0   0447 6c64 6170 3a2f 2f46 6f72 6573 7444        .Gldap://ForestD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0x00f0   6e73 5a6f 6e65 732e 7472 6169 6e69 6e67        nsZones.training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0x0100   2e6c 6162 2f44 433d 466f 7265 7374 446e        .lab/DC=ForestDn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0x0110   735a 6f6e 6573 2c44 433d 7472 6169 6e69        sZones,DC=traini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0x0120   6e67 2c44 433d 6c61 6230 8400 0000 5202        ng,DC=lab0....R.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0x0130   0102 7384 0000 0049 0447 6c64 6170 3a2f        ..s....I.Gldap:/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0x0140   2f44 6f6d 6169 6e44 6e73 5a6f 6e65 732e        /DomainDnsZones.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0x0150   7472 6169 6e69 6e67 2e6c 6162 2f44 433d        training.lab/DC=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0x0160   446f 6d61 696e 446e 735a 6f6e 6573 2c44        DomainDnsZones,D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0x0170   433d 7472 6169 6e69 6e67 2c44 433d 6c61        C=training,DC=la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0x0180   6230 8400 0000 4202 0102 7384 0000 0039        b0....B...s....9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0x0190   0437 6c64 6170 3a2f 2f74 7261 696e 696e        .7ldap://trainin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0x01a0   672e 6c61 622f 434e 3d43 6f6e 6669 6775        g.lab/CN=Configu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0x01b0   7261 7469 6f6e 2c44 433d 7472 6169 6e69        ration,DC=traini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0x01c0   6e67 2c44 433d 6c61 6230 8400 0000 1002        ng,DC=lab0......</a:t>
            </a:r>
          </a:p>
          <a:p>
            <a:pPr algn="l" eaLnBrk="1" hangingPunct="1"/>
            <a:r>
              <a:rPr lang="en-US" altLang="zh-CN" sz="800">
                <a:ea typeface="宋体" panose="02010600030101010101" pitchFamily="2" charset="-122"/>
              </a:rPr>
              <a:t>0x01d0   0102 6584 0000 0007 0a01 0004 0004 00          ..e............</a:t>
            </a: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403225" y="1968500"/>
            <a:ext cx="4122738" cy="6032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zh-CN" altLang="en-US"/>
          </a:p>
        </p:txBody>
      </p:sp>
      <p:sp>
        <p:nvSpPr>
          <p:cNvPr id="9220" name="Rectangle 8"/>
          <p:cNvSpPr>
            <a:spLocks noGrp="1" noChangeArrowheads="1"/>
          </p:cNvSpPr>
          <p:nvPr>
            <p:ph type="title"/>
          </p:nvPr>
        </p:nvSpPr>
        <p:spPr>
          <a:xfrm>
            <a:off x="282575" y="206375"/>
            <a:ext cx="7772400" cy="1143000"/>
          </a:xfrm>
          <a:noFill/>
        </p:spPr>
        <p:txBody>
          <a:bodyPr/>
          <a:lstStyle/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解决方法</a:t>
            </a:r>
          </a:p>
        </p:txBody>
      </p:sp>
      <p:sp>
        <p:nvSpPr>
          <p:cNvPr id="92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5070475" y="1703388"/>
            <a:ext cx="3711575" cy="4114800"/>
          </a:xfrm>
          <a:noFill/>
        </p:spPr>
        <p:txBody>
          <a:bodyPr/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zh-CN" altLang="en-US" dirty="0">
                <a:ea typeface="宋体" panose="02010600030101010101" pitchFamily="2" charset="-122"/>
              </a:rPr>
              <a:t>抓包分析，可以看到传送出去的信息是包含</a:t>
            </a:r>
            <a:r>
              <a:rPr lang="en-US" altLang="zh-CN" dirty="0" err="1"/>
              <a:t>sAMAcountName</a:t>
            </a:r>
            <a:endParaRPr lang="en-US" altLang="zh-CN" dirty="0"/>
          </a:p>
          <a:p>
            <a:pPr eaLnBrk="1" hangingPunct="1">
              <a:buFont typeface="Times" panose="02020603050405020304" pitchFamily="18" charset="0"/>
              <a:buNone/>
            </a:pPr>
            <a:endParaRPr lang="zh-CN" altLang="en-US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69956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多谢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 bwMode="auto">
        <a:noFill/>
        <a:ln w="9525">
          <a:solidFill>
            <a:srgbClr val="FF0000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  <a:lnDef>
      <a:spPr>
        <a:ln>
          <a:tailEnd type="arrow"/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643</Words>
  <Application>Microsoft Office PowerPoint</Application>
  <PresentationFormat>全屏显示(4:3)</PresentationFormat>
  <Paragraphs>68</Paragraphs>
  <Slides>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ＭＳ Ｐゴシック</vt:lpstr>
      <vt:lpstr>黑体</vt:lpstr>
      <vt:lpstr>宋体</vt:lpstr>
      <vt:lpstr>微软雅黑</vt:lpstr>
      <vt:lpstr>Arial</vt:lpstr>
      <vt:lpstr>Calibri</vt:lpstr>
      <vt:lpstr>Lucida Sans Unicode</vt:lpstr>
      <vt:lpstr>Times</vt:lpstr>
      <vt:lpstr>Verdana</vt:lpstr>
      <vt:lpstr>Wingdings 2</vt:lpstr>
      <vt:lpstr>Wingdings 3</vt:lpstr>
      <vt:lpstr>聚合</vt:lpstr>
      <vt:lpstr>LDAP saMAccountName  </vt:lpstr>
      <vt:lpstr>Windows域</vt:lpstr>
      <vt:lpstr>域用户对应的LDAP属性值</vt:lpstr>
      <vt:lpstr>问题：</vt:lpstr>
      <vt:lpstr>解决方法</vt:lpstr>
      <vt:lpstr>解决方法</vt:lpstr>
      <vt:lpstr>解决方法</vt:lpstr>
      <vt:lpstr>多谢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APPSec现状分析与展望</dc:title>
  <dc:creator>admin</dc:creator>
  <cp:lastModifiedBy>jinmount</cp:lastModifiedBy>
  <cp:revision>54</cp:revision>
  <dcterms:created xsi:type="dcterms:W3CDTF">2015-02-11T00:37:52Z</dcterms:created>
  <dcterms:modified xsi:type="dcterms:W3CDTF">2016-03-17T01:33:25Z</dcterms:modified>
</cp:coreProperties>
</file>