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82" r:id="rId2"/>
    <p:sldId id="283" r:id="rId3"/>
    <p:sldId id="284" r:id="rId4"/>
    <p:sldId id="285" r:id="rId5"/>
    <p:sldId id="281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度样式 3 - 强调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度样式 3 - 强调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中度样式 3 - 强调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中度样式 3 - 强调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中度样式 3 - 强调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度样式 3 - 强调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中度样式 4 - 强调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424" autoAdjust="0"/>
  </p:normalViewPr>
  <p:slideViewPr>
    <p:cSldViewPr>
      <p:cViewPr varScale="1">
        <p:scale>
          <a:sx n="66" d="100"/>
          <a:sy n="66" d="100"/>
        </p:scale>
        <p:origin x="143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142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6F3A5-89AA-484C-B55A-55E0A5FFB60C}" type="datetimeFigureOut">
              <a:rPr lang="zh-CN" altLang="en-US" smtClean="0"/>
              <a:pPr/>
              <a:t>2017/7/21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AFA45-67E2-4A47-AD30-75FBB6CB1D4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2816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818DE-01E6-4EA5-92D0-06BD44B391DA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1526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grpSp>
        <p:nvGrpSpPr>
          <p:cNvPr id="2" name="组合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任意多边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任意多边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任意多边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21F95B2-FE8F-447A-8809-2787A6160D4E}" type="datetimeFigureOut">
              <a:rPr lang="zh-CN" altLang="en-US" smtClean="0"/>
              <a:pPr/>
              <a:t>2017/7/21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95B2-FE8F-447A-8809-2787A6160D4E}" type="datetimeFigureOut">
              <a:rPr lang="zh-CN" altLang="en-US" smtClean="0"/>
              <a:pPr/>
              <a:t>2017/7/21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95B2-FE8F-447A-8809-2787A6160D4E}" type="datetimeFigureOut">
              <a:rPr lang="zh-CN" altLang="en-US" smtClean="0"/>
              <a:pPr/>
              <a:t>2017/7/21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genda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7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 Placeholder 17"/>
          <p:cNvSpPr>
            <a:spLocks noGrp="1"/>
          </p:cNvSpPr>
          <p:nvPr>
            <p:ph type="body" sz="quarter" idx="11"/>
          </p:nvPr>
        </p:nvSpPr>
        <p:spPr>
          <a:xfrm>
            <a:off x="453572" y="1294190"/>
            <a:ext cx="7621690" cy="4735286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457200" indent="-457200">
              <a:buClr>
                <a:srgbClr val="ED2721"/>
              </a:buClr>
              <a:buSzPct val="100000"/>
              <a:buFont typeface="+mj-lt"/>
              <a:buAutoNum type="arabicPeriod"/>
              <a:defRPr sz="2800">
                <a:latin typeface="微软雅黑" pitchFamily="34" charset="-122"/>
                <a:ea typeface="微软雅黑" pitchFamily="34" charset="-122"/>
                <a:cs typeface="微软雅黑" pitchFamily="34" charset="-122"/>
              </a:defRPr>
            </a:lvl1pPr>
            <a:lvl2pPr marL="630237" indent="-342900">
              <a:buClr>
                <a:srgbClr val="ED2721"/>
              </a:buClr>
              <a:buSzPct val="100000"/>
              <a:buFont typeface="+mj-lt"/>
              <a:buAutoNum type="arabicPeriod"/>
              <a:defRPr sz="2800"/>
            </a:lvl2pPr>
            <a:lvl3pPr marL="920750" indent="-342900">
              <a:buClr>
                <a:srgbClr val="ED2721"/>
              </a:buClr>
              <a:buSzPct val="100000"/>
              <a:buFont typeface="+mj-lt"/>
              <a:buAutoNum type="arabicPeriod"/>
              <a:defRPr sz="2800"/>
            </a:lvl3pPr>
            <a:lvl4pPr marL="1254125" indent="-342900">
              <a:buClr>
                <a:srgbClr val="ED2721"/>
              </a:buClr>
              <a:buSzPct val="100000"/>
              <a:buFont typeface="+mj-lt"/>
              <a:buAutoNum type="arabicPeriod"/>
              <a:defRPr sz="2800"/>
            </a:lvl4pPr>
            <a:lvl5pPr marL="1606550" indent="-342900">
              <a:buClr>
                <a:srgbClr val="ED2721"/>
              </a:buClr>
              <a:buSzPct val="100000"/>
              <a:buFont typeface="+mj-lt"/>
              <a:buAutoNum type="arabicPeriod"/>
              <a:defRPr sz="2800"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5575"/>
          </a:xfrm>
          <a:prstGeom prst="rect">
            <a:avLst/>
          </a:prstGeom>
        </p:spPr>
        <p:txBody>
          <a:bodyPr/>
          <a:lstStyle>
            <a:lvl1pPr>
              <a:defRPr sz="3200" b="1" i="0">
                <a:latin typeface="微软雅黑" pitchFamily="34" charset="-122"/>
                <a:ea typeface="微软雅黑" pitchFamily="34" charset="-122"/>
                <a:cs typeface="Arial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95B2-FE8F-447A-8809-2787A6160D4E}" type="datetimeFigureOut">
              <a:rPr lang="zh-CN" altLang="en-US" smtClean="0"/>
              <a:pPr/>
              <a:t>2017/7/21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pic>
        <p:nvPicPr>
          <p:cNvPr id="9" name="图片 8" descr="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786578" y="6406756"/>
            <a:ext cx="1876422" cy="45124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95B2-FE8F-447A-8809-2787A6160D4E}" type="datetimeFigureOut">
              <a:rPr lang="zh-CN" altLang="en-US" smtClean="0"/>
              <a:pPr/>
              <a:t>2017/7/21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燕尾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燕尾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95B2-FE8F-447A-8809-2787A6160D4E}" type="datetimeFigureOut">
              <a:rPr lang="zh-CN" altLang="en-US" smtClean="0"/>
              <a:pPr/>
              <a:t>2017/7/21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95B2-FE8F-447A-8809-2787A6160D4E}" type="datetimeFigureOut">
              <a:rPr lang="zh-CN" altLang="en-US" smtClean="0"/>
              <a:pPr/>
              <a:t>2017/7/21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95B2-FE8F-447A-8809-2787A6160D4E}" type="datetimeFigureOut">
              <a:rPr lang="zh-CN" altLang="en-US" smtClean="0"/>
              <a:pPr/>
              <a:t>2017/7/21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95B2-FE8F-447A-8809-2787A6160D4E}" type="datetimeFigureOut">
              <a:rPr lang="zh-CN" altLang="en-US" smtClean="0"/>
              <a:pPr/>
              <a:t>2017/7/21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21F95B2-FE8F-447A-8809-2787A6160D4E}" type="datetimeFigureOut">
              <a:rPr lang="zh-CN" altLang="en-US" smtClean="0"/>
              <a:pPr/>
              <a:t>2017/7/21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21F95B2-FE8F-447A-8809-2787A6160D4E}" type="datetimeFigureOut">
              <a:rPr lang="zh-CN" altLang="en-US" smtClean="0"/>
              <a:pPr/>
              <a:t>2017/7/21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任意多边形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燕尾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燕尾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任意多边形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21F95B2-FE8F-447A-8809-2787A6160D4E}" type="datetimeFigureOut">
              <a:rPr lang="zh-CN" altLang="en-US" smtClean="0"/>
              <a:pPr/>
              <a:t>2017/7/21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某混合模式</a:t>
            </a:r>
            <a:endParaRPr lang="zh-CN" altLang="en-US" dirty="0"/>
          </a:p>
        </p:txBody>
      </p:sp>
      <p:pic>
        <p:nvPicPr>
          <p:cNvPr id="6" name="内容占位符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963087"/>
            <a:ext cx="3268600" cy="3394075"/>
          </a:xfrm>
        </p:spPr>
      </p:pic>
      <p:sp>
        <p:nvSpPr>
          <p:cNvPr id="7" name="文本框 6"/>
          <p:cNvSpPr txBox="1"/>
          <p:nvPr/>
        </p:nvSpPr>
        <p:spPr>
          <a:xfrm>
            <a:off x="457200" y="1628800"/>
            <a:ext cx="46085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说明：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Port1 port2</a:t>
            </a:r>
            <a:r>
              <a:rPr lang="zh-CN" altLang="en-US" dirty="0"/>
              <a:t>在一个网段内，为透明模式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Port3</a:t>
            </a:r>
            <a:r>
              <a:rPr lang="zh-CN" altLang="en-US" dirty="0"/>
              <a:t>与</a:t>
            </a:r>
            <a:r>
              <a:rPr lang="en-US" altLang="zh-CN" dirty="0"/>
              <a:t>Port1-2</a:t>
            </a:r>
            <a:r>
              <a:rPr lang="zh-CN" altLang="en-US" dirty="0"/>
              <a:t>在不同网段内，为路由模式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Port1</a:t>
            </a:r>
            <a:r>
              <a:rPr lang="zh-CN" altLang="en-US" dirty="0"/>
              <a:t>、</a:t>
            </a:r>
            <a:r>
              <a:rPr lang="en-US" altLang="zh-CN" dirty="0"/>
              <a:t>port2 </a:t>
            </a:r>
            <a:r>
              <a:rPr lang="zh-CN" altLang="en-US" dirty="0"/>
              <a:t>、</a:t>
            </a:r>
            <a:r>
              <a:rPr lang="en-US" altLang="zh-CN" dirty="0"/>
              <a:t>port3</a:t>
            </a:r>
            <a:r>
              <a:rPr lang="zh-CN" altLang="en-US" dirty="0"/>
              <a:t>之间可以通过策略隔离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78059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483768" y="3573017"/>
            <a:ext cx="3816424" cy="18788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我们的混合模式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防火墙可以虚拟成多个防火墙</a:t>
            </a:r>
            <a:endParaRPr lang="en-US" altLang="zh-CN" dirty="0" smtClean="0"/>
          </a:p>
          <a:p>
            <a:r>
              <a:rPr lang="zh-CN" altLang="en-US" dirty="0" smtClean="0"/>
              <a:t>每个防火墙可以单独作为路由或者透明模式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771800" y="3933056"/>
            <a:ext cx="1656184" cy="9361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</a:rPr>
              <a:t>路由模式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4410731" y="3929483"/>
            <a:ext cx="1656184" cy="9361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</a:rPr>
              <a:t>透明模式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563888" y="494116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防火墙虚拟化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67593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我们的解决方案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7638"/>
            <a:ext cx="4834880" cy="3600400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虚拟为两个防火墙</a:t>
            </a:r>
            <a:endParaRPr lang="en-US" altLang="zh-CN" dirty="0" smtClean="0"/>
          </a:p>
          <a:p>
            <a:r>
              <a:rPr lang="zh-CN" altLang="en-US" dirty="0"/>
              <a:t>一</a:t>
            </a:r>
            <a:r>
              <a:rPr lang="zh-CN" altLang="en-US" dirty="0" smtClean="0"/>
              <a:t>个做访问</a:t>
            </a:r>
            <a:r>
              <a:rPr lang="en-US" altLang="zh-CN" dirty="0" smtClean="0"/>
              <a:t>Internet</a:t>
            </a:r>
            <a:r>
              <a:rPr lang="zh-CN" altLang="en-US" dirty="0" smtClean="0"/>
              <a:t>路由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(</a:t>
            </a:r>
            <a:r>
              <a:rPr lang="zh-CN" altLang="en-US" dirty="0" smtClean="0"/>
              <a:t>路由模式</a:t>
            </a:r>
            <a:r>
              <a:rPr lang="en-US" altLang="zh-CN" dirty="0" smtClean="0"/>
              <a:t>)</a:t>
            </a:r>
          </a:p>
          <a:p>
            <a:r>
              <a:rPr lang="zh-CN" altLang="en-US" dirty="0"/>
              <a:t>一</a:t>
            </a:r>
            <a:r>
              <a:rPr lang="zh-CN" altLang="en-US" dirty="0" smtClean="0"/>
              <a:t>个做内网的隔离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(</a:t>
            </a:r>
            <a:r>
              <a:rPr lang="zh-CN" altLang="en-US" dirty="0" smtClean="0"/>
              <a:t>透明模式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348880"/>
            <a:ext cx="3469715" cy="3602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694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方案优势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网络结构清晰，方便故障定位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二层和三层分离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每个虚拟墙可以单独管理，可以分配不同的管理员</a:t>
            </a:r>
            <a:endParaRPr lang="en-US" altLang="zh-CN" dirty="0" smtClean="0"/>
          </a:p>
          <a:p>
            <a:r>
              <a:rPr lang="zh-CN" altLang="en-US" dirty="0" smtClean="0"/>
              <a:t>可以实现基于“接口”策略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可以建立“</a:t>
            </a:r>
            <a:r>
              <a:rPr lang="en-US" altLang="zh-CN" dirty="0" smtClean="0"/>
              <a:t>port2</a:t>
            </a:r>
            <a:r>
              <a:rPr lang="zh-CN" altLang="en-US" dirty="0" smtClean="0"/>
              <a:t>到</a:t>
            </a:r>
            <a:r>
              <a:rPr lang="en-US" altLang="zh-CN" dirty="0" smtClean="0"/>
              <a:t>port1</a:t>
            </a:r>
            <a:r>
              <a:rPr lang="zh-CN" altLang="en-US" dirty="0" smtClean="0"/>
              <a:t>的所有</a:t>
            </a:r>
            <a:r>
              <a:rPr lang="en-US" altLang="zh-CN" dirty="0" smtClean="0"/>
              <a:t>IP</a:t>
            </a:r>
            <a:r>
              <a:rPr lang="zh-CN" altLang="en-US" dirty="0" smtClean="0"/>
              <a:t>允许通讯，而不允许</a:t>
            </a:r>
            <a:r>
              <a:rPr lang="en-US" altLang="zh-CN" dirty="0" smtClean="0"/>
              <a:t>port1</a:t>
            </a:r>
            <a:r>
              <a:rPr lang="zh-CN" altLang="en-US" dirty="0" smtClean="0"/>
              <a:t>到</a:t>
            </a:r>
            <a:r>
              <a:rPr lang="en-US" altLang="zh-CN" dirty="0" smtClean="0"/>
              <a:t>port2</a:t>
            </a:r>
            <a:r>
              <a:rPr lang="zh-CN" altLang="en-US" dirty="0" smtClean="0"/>
              <a:t>的通讯”的策略</a:t>
            </a:r>
            <a:endParaRPr lang="en-US" altLang="zh-CN" dirty="0" smtClean="0"/>
          </a:p>
          <a:p>
            <a:r>
              <a:rPr lang="zh-CN" altLang="en-US" dirty="0" smtClean="0"/>
              <a:t>可扩展性好，易扩展</a:t>
            </a:r>
            <a:r>
              <a:rPr lang="en-US" altLang="zh-CN" dirty="0" err="1" smtClean="0"/>
              <a:t>vlan</a:t>
            </a:r>
            <a:r>
              <a:rPr lang="zh-CN" altLang="en-US" dirty="0" smtClean="0"/>
              <a:t>和链路聚合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透明模式的防火墙可以与交换机建立</a:t>
            </a:r>
            <a:r>
              <a:rPr lang="en-US" altLang="zh-CN" dirty="0" smtClean="0"/>
              <a:t>trunk</a:t>
            </a:r>
            <a:r>
              <a:rPr lang="zh-CN" altLang="en-US" dirty="0" smtClean="0"/>
              <a:t>和链路聚合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70510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aseline="0" dirty="0">
                <a:latin typeface="Arial" pitchFamily="34" charset="0"/>
                <a:ea typeface="微软雅黑" pitchFamily="34" charset="-122"/>
              </a:rPr>
              <a:t>多谢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聚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1748</TotalTime>
  <Words>175</Words>
  <Application>Microsoft Office PowerPoint</Application>
  <PresentationFormat>全屏显示(4:3)</PresentationFormat>
  <Paragraphs>27</Paragraphs>
  <Slides>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黑体</vt:lpstr>
      <vt:lpstr>宋体</vt:lpstr>
      <vt:lpstr>微软雅黑</vt:lpstr>
      <vt:lpstr>Arial</vt:lpstr>
      <vt:lpstr>Calibri</vt:lpstr>
      <vt:lpstr>Lucida Sans Unicode</vt:lpstr>
      <vt:lpstr>Verdana</vt:lpstr>
      <vt:lpstr>Wingdings 2</vt:lpstr>
      <vt:lpstr>Wingdings 3</vt:lpstr>
      <vt:lpstr>聚合</vt:lpstr>
      <vt:lpstr>某混合模式</vt:lpstr>
      <vt:lpstr>我们的混合模式</vt:lpstr>
      <vt:lpstr>我们的解决方案</vt:lpstr>
      <vt:lpstr>方案优势</vt:lpstr>
      <vt:lpstr>多谢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APPSec现状分析与展望</dc:title>
  <dc:creator>admin</dc:creator>
  <cp:lastModifiedBy>hellotojinge</cp:lastModifiedBy>
  <cp:revision>142</cp:revision>
  <dcterms:created xsi:type="dcterms:W3CDTF">2015-02-11T00:37:52Z</dcterms:created>
  <dcterms:modified xsi:type="dcterms:W3CDTF">2017-07-21T07:43:17Z</dcterms:modified>
</cp:coreProperties>
</file>